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63" r:id="rId3"/>
    <p:sldId id="299" r:id="rId4"/>
    <p:sldId id="300" r:id="rId5"/>
    <p:sldId id="298" r:id="rId6"/>
    <p:sldId id="308" r:id="rId7"/>
    <p:sldId id="302" r:id="rId8"/>
    <p:sldId id="301" r:id="rId9"/>
    <p:sldId id="303" r:id="rId10"/>
    <p:sldId id="304" r:id="rId11"/>
    <p:sldId id="305" r:id="rId12"/>
    <p:sldId id="306" r:id="rId13"/>
    <p:sldId id="307" r:id="rId14"/>
  </p:sldIdLst>
  <p:sldSz cx="9144000" cy="5143500" type="screen16x9"/>
  <p:notesSz cx="6858000" cy="9144000"/>
  <p:embeddedFontLst>
    <p:embeddedFont>
      <p:font typeface="Advent Pro Medium" panose="020B060402020202020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lack" panose="020F0502020204030203" pitchFamily="34" charset="0"/>
      <p:bold r:id="rId24"/>
      <p:boldItalic r:id="rId25"/>
    </p:embeddedFont>
    <p:embeddedFont>
      <p:font typeface="MultiType Gamer Chess" panose="00000500000000000000" pitchFamily="50" charset="-52"/>
      <p:regular r:id="rId26"/>
    </p:embeddedFont>
    <p:embeddedFont>
      <p:font typeface="OffBit" pitchFamily="2" charset="-52"/>
      <p:regular r:id="rId27"/>
      <p:bold r:id="rId28"/>
    </p:embeddedFont>
    <p:embeddedFont>
      <p:font typeface="Orbitron ExtraBold" panose="020B0604020202020204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1C68"/>
    <a:srgbClr val="1F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20453-9DCC-4CC1-AE26-7C700B8A4D01}">
  <a:tblStyle styleId="{5CD20453-9DCC-4CC1-AE26-7C700B8A4D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1000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Google Shape;5886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7" name="Google Shape;5887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954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47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8" r:id="rId5"/>
    <p:sldLayoutId id="2147483662" r:id="rId6"/>
    <p:sldLayoutId id="2147483670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708986" y="1848399"/>
            <a:ext cx="7726018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>
                <a:latin typeface="MultiType Gamer Chess" panose="00000500000000000000" pitchFamily="50" charset="-52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Кейс «ГЕЙМИФИКАЦИЯ»</a:t>
            </a:r>
            <a:endParaRPr sz="4800" b="1" dirty="0">
              <a:latin typeface="MultiType Gamer Chess" panose="00000500000000000000" pitchFamily="50" charset="-52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OffBit" pitchFamily="2" charset="-52"/>
                <a:ea typeface="OffBit" pitchFamily="2" charset="-52"/>
                <a:cs typeface="OffBit" pitchFamily="2" charset="-52"/>
              </a:rPr>
              <a:t>Хакатон</a:t>
            </a:r>
            <a:r>
              <a:rPr lang="en-US" sz="2000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 Nuclear IT hack 2024</a:t>
            </a:r>
            <a:endParaRPr lang="ru-RU" sz="2000" b="1" dirty="0"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Команда «Елена Борщева»</a:t>
            </a:r>
            <a:endParaRPr sz="2000" b="1" dirty="0">
              <a:latin typeface="OffBit" pitchFamily="2" charset="-52"/>
              <a:ea typeface="OffBit" pitchFamily="2" charset="-52"/>
              <a:cs typeface="OffBit" pitchFamily="2" charset="-52"/>
            </a:endParaRPr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9CDFD2-BDFF-4C0B-B2EC-4C78052D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MultiType Gamer Chess" panose="00000500000000000000" pitchFamily="50" charset="-52"/>
              </a:rPr>
              <a:t>МАКЕТЫ </a:t>
            </a:r>
            <a:r>
              <a:rPr lang="en-US" sz="3200" dirty="0">
                <a:latin typeface="MultiType Gamer Chess" panose="00000500000000000000" pitchFamily="50" charset="-52"/>
              </a:rPr>
              <a:t>UI/UX</a:t>
            </a:r>
            <a:endParaRPr lang="ru-RU" sz="3200" dirty="0">
              <a:latin typeface="MultiType Gamer Chess" panose="00000500000000000000" pitchFamily="50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66B608-4EC2-4580-B12F-315BAAAB5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46" y="1087802"/>
            <a:ext cx="5084354" cy="330085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E23DF6-2323-44D7-BB32-AC04453ECD7B}"/>
              </a:ext>
            </a:extLst>
          </p:cNvPr>
          <p:cNvSpPr/>
          <p:nvPr/>
        </p:nvSpPr>
        <p:spPr>
          <a:xfrm>
            <a:off x="2673416" y="3154679"/>
            <a:ext cx="1109311" cy="2863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00" dirty="0">
                <a:latin typeface="OffBit" pitchFamily="2" charset="-52"/>
                <a:ea typeface="OffBit" pitchFamily="2" charset="-52"/>
                <a:cs typeface="OffBit" pitchFamily="2" charset="-52"/>
              </a:rPr>
              <a:t>Название команды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BF1B080-DBE0-4A83-AA31-F6C5009EA88C}"/>
              </a:ext>
            </a:extLst>
          </p:cNvPr>
          <p:cNvSpPr/>
          <p:nvPr/>
        </p:nvSpPr>
        <p:spPr>
          <a:xfrm>
            <a:off x="5027349" y="2069432"/>
            <a:ext cx="621940" cy="173995"/>
          </a:xfrm>
          <a:prstGeom prst="rect">
            <a:avLst/>
          </a:prstGeom>
          <a:solidFill>
            <a:srgbClr val="1F003B"/>
          </a:solidFill>
          <a:ln>
            <a:solidFill>
              <a:srgbClr val="1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C56ED10-C6B6-4371-9748-8B3F6FF558AF}"/>
              </a:ext>
            </a:extLst>
          </p:cNvPr>
          <p:cNvSpPr/>
          <p:nvPr/>
        </p:nvSpPr>
        <p:spPr>
          <a:xfrm>
            <a:off x="5027349" y="2444309"/>
            <a:ext cx="621940" cy="173995"/>
          </a:xfrm>
          <a:prstGeom prst="rect">
            <a:avLst/>
          </a:prstGeom>
          <a:solidFill>
            <a:srgbClr val="1F003B"/>
          </a:solidFill>
          <a:ln>
            <a:solidFill>
              <a:srgbClr val="1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2C11BD9-5A7C-476C-A9C5-73E2A2F47D35}"/>
              </a:ext>
            </a:extLst>
          </p:cNvPr>
          <p:cNvSpPr/>
          <p:nvPr/>
        </p:nvSpPr>
        <p:spPr>
          <a:xfrm>
            <a:off x="5027349" y="3087425"/>
            <a:ext cx="429435" cy="100018"/>
          </a:xfrm>
          <a:prstGeom prst="rect">
            <a:avLst/>
          </a:prstGeom>
          <a:solidFill>
            <a:srgbClr val="1F003B"/>
          </a:solidFill>
          <a:ln>
            <a:solidFill>
              <a:srgbClr val="1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1348876-9633-44A2-BA32-D3CAE10A7204}"/>
              </a:ext>
            </a:extLst>
          </p:cNvPr>
          <p:cNvSpPr/>
          <p:nvPr/>
        </p:nvSpPr>
        <p:spPr>
          <a:xfrm>
            <a:off x="5027349" y="2678870"/>
            <a:ext cx="595410" cy="100018"/>
          </a:xfrm>
          <a:prstGeom prst="rect">
            <a:avLst/>
          </a:prstGeom>
          <a:solidFill>
            <a:srgbClr val="1F003B"/>
          </a:solidFill>
          <a:ln>
            <a:solidFill>
              <a:srgbClr val="1F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8A1C4-527B-4157-828A-12326529B4C6}"/>
              </a:ext>
            </a:extLst>
          </p:cNvPr>
          <p:cNvSpPr txBox="1"/>
          <p:nvPr/>
        </p:nvSpPr>
        <p:spPr>
          <a:xfrm>
            <a:off x="4908054" y="2069432"/>
            <a:ext cx="14294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Название команды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C44F2E-F2EE-4F6B-A59B-44BBFC92FFDD}"/>
              </a:ext>
            </a:extLst>
          </p:cNvPr>
          <p:cNvSpPr txBox="1"/>
          <p:nvPr/>
        </p:nvSpPr>
        <p:spPr>
          <a:xfrm>
            <a:off x="4908054" y="2631791"/>
            <a:ext cx="14294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Название команды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8F45F-3591-4793-A066-A1A3C7D3C48B}"/>
              </a:ext>
            </a:extLst>
          </p:cNvPr>
          <p:cNvSpPr txBox="1"/>
          <p:nvPr/>
        </p:nvSpPr>
        <p:spPr>
          <a:xfrm>
            <a:off x="4934584" y="3055936"/>
            <a:ext cx="142941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Сотрудники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F1BDC-24AA-4EF9-8F6D-39CEC96EC3AE}"/>
              </a:ext>
            </a:extLst>
          </p:cNvPr>
          <p:cNvSpPr txBox="1"/>
          <p:nvPr/>
        </p:nvSpPr>
        <p:spPr>
          <a:xfrm>
            <a:off x="4934584" y="2493292"/>
            <a:ext cx="142941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Сотрудники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A9F609D-0A2D-4F97-B160-BBC148878C64}"/>
              </a:ext>
            </a:extLst>
          </p:cNvPr>
          <p:cNvSpPr/>
          <p:nvPr/>
        </p:nvSpPr>
        <p:spPr>
          <a:xfrm>
            <a:off x="2673416" y="1576039"/>
            <a:ext cx="401444" cy="282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14269-2977-4C3B-A3B5-9D909703F83D}"/>
              </a:ext>
            </a:extLst>
          </p:cNvPr>
          <p:cNvSpPr/>
          <p:nvPr/>
        </p:nvSpPr>
        <p:spPr>
          <a:xfrm>
            <a:off x="2662349" y="1538868"/>
            <a:ext cx="211789" cy="1784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 descr="Picture background">
            <a:extLst>
              <a:ext uri="{FF2B5EF4-FFF2-40B4-BE49-F238E27FC236}">
                <a16:creationId xmlns:a16="http://schemas.microsoft.com/office/drawing/2014/main" id="{878D8A02-F349-41DD-821C-C36024F51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46" y="1270221"/>
            <a:ext cx="851020" cy="8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8032FE-58DE-4207-9A03-BB3ECACEEF6A}"/>
              </a:ext>
            </a:extLst>
          </p:cNvPr>
          <p:cNvSpPr txBox="1"/>
          <p:nvPr/>
        </p:nvSpPr>
        <p:spPr>
          <a:xfrm>
            <a:off x="1544474" y="4448481"/>
            <a:ext cx="626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Рейтинг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EBC32D9-8B09-42AD-9E6F-F174A45DBB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50421">
            <a:off x="8581581" y="2600390"/>
            <a:ext cx="2710370" cy="27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06 0.12191 L -0.08906 0.12191 C -0.0941 0.10679 -0.09809 0.09105 -0.10382 0.07685 C -0.1066 0.07006 -0.11094 0.06574 -0.11441 0.05957 C -0.11528 0.05802 -0.11545 0.05463 -0.11684 0.0537 C -0.11979 0.05154 -0.12326 0.05216 -0.12656 0.05093 C -0.13628 0.04753 -0.13281 0.04722 -0.14444 0.04506 C -0.14844 0.04444 -0.1526 0.04444 -0.1566 0.04383 C -0.16371 0.04259 -0.17066 0.04074 -0.17778 0.03951 C -0.1875 0.03981 -0.21788 0.03981 -0.23298 0.04228 C -0.23767 0.0429 -0.24236 0.04414 -0.24687 0.04506 C -0.26753 0.05741 -0.2401 0.04167 -0.30538 0.04815 C -0.31285 0.04876 -0.33246 0.05864 -0.33958 0.06111 C -0.35764 0.06759 -0.35625 0.06667 -0.37205 0.06821 C -0.37587 0.07006 -0.37951 0.07315 -0.3835 0.07407 C -0.40486 0.07963 -0.41701 0.07654 -0.43958 0.0713 C -0.4526 0.0679 -0.46562 0.0642 -0.47864 0.05957 C -0.53941 0.03858 -0.59462 0.0216 -0.6526 -0.0142 C -0.66736 -0.02315 -0.68125 -0.03611 -0.69566 -0.04722 C -0.69948 -0.05556 -0.70347 -0.06327 -0.70712 -0.07191 C -0.73333 -0.13549 -0.69462 -0.04691 -0.71927 -0.10957 C -0.7342 -0.14753 -0.74201 -0.15833 -0.75347 -0.19475 C -0.75955 -0.2142 -0.76545 -0.23364 -0.77048 -0.25401 C -0.77239 -0.26173 -0.7743 -0.26944 -0.77621 -0.27716 C -0.77812 -0.2858 -0.77951 -0.29506 -0.78194 -0.30309 C -0.78507 -0.3142 -0.80156 -0.35586 -0.80538 -0.36389 C -0.80868 -0.37068 -0.82361 -0.39691 -0.82986 -0.40432 C -0.84097 -0.41728 -0.85173 -0.42346 -0.86475 -0.42901 C -0.87153 -0.43179 -0.8783 -0.43333 -0.88507 -0.43457 C -0.89566 -0.43704 -0.91684 -0.44043 -0.91684 -0.44043 C -0.9217 -0.43889 -0.92673 -0.43858 -0.93142 -0.43611 C -0.94462 -0.42932 -0.94114 -0.42438 -0.95416 -0.41296 C -0.95937 -0.40864 -0.9651 -0.40648 -0.97048 -0.40278 C -0.97239 -0.40154 -0.9743 -0.39969 -0.97621 -0.39846 C -0.98541 -0.39321 -0.98524 -0.39352 -0.99253 -0.39136 C -1.00139 -0.39414 -1.01059 -0.39537 -1.01927 -0.4 C -1.03229 -0.4071 -1.04357 -0.41728 -1.05347 -0.43333 C -1.05694 -0.43889 -1.06041 -0.44506 -1.06319 -0.45216 C -1.06597 -0.45926 -1.06753 -0.46759 -1.06962 -0.47531 C -1.07048 -0.48303 -1.07118 -0.49074 -1.07222 -0.49815 C -1.07361 -0.5108 -1.07552 -0.52315 -1.07708 -0.5358 C -1.07882 -0.55216 -1.08055 -0.56852 -1.08194 -0.58488 C -1.09045 -0.6929 -1.07934 -0.57593 -1.08663 -0.65 C -1.0868 -0.65772 -1.0868 -0.66543 -1.08732 -0.67315 C -1.08819 -0.68148 -1.08941 -0.68951 -1.09062 -0.69784 C -1.10087 -0.76728 -1.09323 -0.71235 -1.10451 -0.78117 C -1.10625 -0.79228 -1.10712 -0.8037 -1.10937 -0.81451 C -1.11215 -0.82778 -1.11476 -0.84167 -1.1191 -0.8534 L -1.12083 -0.85803 " pathEditMode="relative" ptsTypes="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4978B03-C11A-462B-BFA3-BECC80F7BBCB}"/>
              </a:ext>
            </a:extLst>
          </p:cNvPr>
          <p:cNvSpPr txBox="1"/>
          <p:nvPr/>
        </p:nvSpPr>
        <p:spPr>
          <a:xfrm>
            <a:off x="0" y="0"/>
            <a:ext cx="709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ultiType Gamer Chess" panose="00000500000000000000" pitchFamily="50" charset="-52"/>
              </a:rPr>
              <a:t>Дополнительные материалы: описание процессов взаимодействия пользователя и системы в нотации </a:t>
            </a:r>
            <a:r>
              <a:rPr lang="en-US" b="1" dirty="0" err="1">
                <a:latin typeface="MultiType Gamer Chess" panose="00000500000000000000" pitchFamily="50" charset="-52"/>
              </a:rPr>
              <a:t>bpmn</a:t>
            </a:r>
            <a:r>
              <a:rPr lang="en-US" b="1" dirty="0">
                <a:latin typeface="MultiType Gamer Chess" panose="00000500000000000000" pitchFamily="50" charset="-52"/>
              </a:rPr>
              <a:t> 2.0</a:t>
            </a:r>
            <a:endParaRPr lang="ru-RU" b="1" dirty="0">
              <a:latin typeface="MultiType Gamer Chess" panose="00000500000000000000" pitchFamily="50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82A602-C2F1-40AD-9166-FF3D6D37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75" y="630474"/>
            <a:ext cx="3109012" cy="2188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A82335-4300-48FE-B41B-27FA7C85C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98" y="630474"/>
            <a:ext cx="3659827" cy="21887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03696C-2586-4258-9472-E4EBFD19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517" y="2864372"/>
            <a:ext cx="3323962" cy="21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E9C3EF9-D080-4AF0-8325-9F2ACC6F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58" y="3146849"/>
            <a:ext cx="4988312" cy="20553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A9C42B-77DE-42A4-A625-4289A7954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8" y="617732"/>
            <a:ext cx="3173860" cy="2683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10E676-0777-49A2-AA7E-DE4E7E44E743}"/>
              </a:ext>
            </a:extLst>
          </p:cNvPr>
          <p:cNvSpPr txBox="1"/>
          <p:nvPr/>
        </p:nvSpPr>
        <p:spPr>
          <a:xfrm>
            <a:off x="0" y="0"/>
            <a:ext cx="7099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ultiType Gamer Chess" panose="00000500000000000000" pitchFamily="50" charset="-52"/>
              </a:rPr>
              <a:t>Дополнительные материалы: описание процессов взаимодействия пользователя и системы в нотации </a:t>
            </a:r>
            <a:r>
              <a:rPr lang="en-US" b="1" dirty="0" err="1">
                <a:latin typeface="MultiType Gamer Chess" panose="00000500000000000000" pitchFamily="50" charset="-52"/>
              </a:rPr>
              <a:t>bpmn</a:t>
            </a:r>
            <a:r>
              <a:rPr lang="en-US" b="1" dirty="0">
                <a:latin typeface="MultiType Gamer Chess" panose="00000500000000000000" pitchFamily="50" charset="-52"/>
              </a:rPr>
              <a:t> 2.0</a:t>
            </a:r>
            <a:endParaRPr lang="ru-RU" b="1" dirty="0">
              <a:latin typeface="MultiType Gamer Chess" panose="00000500000000000000" pitchFamily="50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A63469F-A773-46D1-8BED-60C4AF3C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243" y="523220"/>
            <a:ext cx="3538655" cy="29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7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14D043A2-0378-485D-8504-572BA1FAB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72C5A"/>
              </a:clrFrom>
              <a:clrTo>
                <a:srgbClr val="572C5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81" y="2898411"/>
            <a:ext cx="3369019" cy="22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A486E-4018-4483-8C40-8FB0AD432B79}"/>
              </a:ext>
            </a:extLst>
          </p:cNvPr>
          <p:cNvSpPr txBox="1"/>
          <p:nvPr/>
        </p:nvSpPr>
        <p:spPr>
          <a:xfrm>
            <a:off x="235670" y="160256"/>
            <a:ext cx="7070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>
                <a:solidFill>
                  <a:schemeClr val="accent1"/>
                </a:solidFill>
                <a:latin typeface="MultiType Gamer Chess" panose="00000500000000000000" pitchFamily="50" charset="-52"/>
              </a:rPr>
              <a:t>ПРЕзЕНТАЦИЯ</a:t>
            </a:r>
            <a:r>
              <a:rPr lang="ru-RU" sz="3200" b="1" dirty="0">
                <a:solidFill>
                  <a:schemeClr val="accent1"/>
                </a:solidFill>
                <a:latin typeface="MultiType Gamer Chess" panose="00000500000000000000" pitchFamily="50" charset="-52"/>
              </a:rPr>
              <a:t> РЕШЕНИЯ ПОДГОТОВЛЕНА КОМАНДОЙ «ЕЛЕНА БОРЩЕВА»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BDF2E-3000-4444-A5DA-689CEF3CBDD0}"/>
              </a:ext>
            </a:extLst>
          </p:cNvPr>
          <p:cNvSpPr txBox="1"/>
          <p:nvPr/>
        </p:nvSpPr>
        <p:spPr>
          <a:xfrm>
            <a:off x="338302" y="2158738"/>
            <a:ext cx="60614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В лице студентов ИФТЭБ по направлению «Бизнес-информатика» группы Б22-702:</a:t>
            </a:r>
          </a:p>
          <a:p>
            <a:r>
              <a:rPr lang="ru-RU" sz="18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Мосолова Романа (маг-провидец и руководитель проекта)</a:t>
            </a:r>
          </a:p>
          <a:p>
            <a:r>
              <a:rPr lang="ru-RU" sz="18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Бутриной Анастасии (жрица, продуктовый аналитик и дизайнер)</a:t>
            </a:r>
          </a:p>
          <a:p>
            <a:r>
              <a:rPr lang="ru-RU" sz="18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Соколовой Дарьи (боевой гном и бизнес-аналитик и дизайнер)</a:t>
            </a:r>
          </a:p>
          <a:p>
            <a:r>
              <a:rPr lang="ru-RU" sz="18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Редькина Дмитрия (эльф 5 уровня и бизнес-аналитик )</a:t>
            </a:r>
          </a:p>
        </p:txBody>
      </p:sp>
    </p:spTree>
    <p:extLst>
      <p:ext uri="{BB962C8B-B14F-4D97-AF65-F5344CB8AC3E}">
        <p14:creationId xmlns:p14="http://schemas.microsoft.com/office/powerpoint/2010/main" val="20469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9" name="Google Shape;5889;p36"/>
          <p:cNvSpPr txBox="1">
            <a:spLocks noGrp="1"/>
          </p:cNvSpPr>
          <p:nvPr>
            <p:ph type="title"/>
          </p:nvPr>
        </p:nvSpPr>
        <p:spPr>
          <a:xfrm>
            <a:off x="4960080" y="350443"/>
            <a:ext cx="3888615" cy="79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400" b="1" dirty="0">
                <a:solidFill>
                  <a:srgbClr val="FFC000"/>
                </a:solidFill>
                <a:latin typeface="MultiType Gamer Chess" panose="00000500000000000000" pitchFamily="50" charset="-52"/>
              </a:rPr>
              <a:t>Минусы подхода геймификации</a:t>
            </a:r>
            <a:endParaRPr sz="2400" b="1" dirty="0">
              <a:solidFill>
                <a:srgbClr val="FFC000"/>
              </a:solidFill>
              <a:latin typeface="MultiType Gamer Chess" panose="00000500000000000000" pitchFamily="50" charset="-52"/>
            </a:endParaRPr>
          </a:p>
        </p:txBody>
      </p:sp>
      <p:sp>
        <p:nvSpPr>
          <p:cNvPr id="5890" name="Google Shape;5890;p36"/>
          <p:cNvSpPr txBox="1">
            <a:spLocks noGrp="1"/>
          </p:cNvSpPr>
          <p:nvPr>
            <p:ph type="body" idx="1"/>
          </p:nvPr>
        </p:nvSpPr>
        <p:spPr>
          <a:xfrm>
            <a:off x="4811436" y="1207393"/>
            <a:ext cx="3888615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Рабочую деятельность определенных ролей практически невозможно оценить, особенно в больших компаниях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Рейтинговая система приносит больше негативных аспектов, чем позитивных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Появление у сотрудников желания “схитрить”, чтобы повысить рейтинг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latin typeface="OffBit" pitchFamily="2" charset="-52"/>
                <a:ea typeface="OffBit" pitchFamily="2" charset="-52"/>
                <a:cs typeface="OffBit" pitchFamily="2" charset="-52"/>
              </a:rPr>
              <a:t>Краткосрочный эффект: любая игра со временем надоедает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§"/>
            </a:pPr>
            <a:endParaRPr b="1" dirty="0">
              <a:latin typeface="OffBit" pitchFamily="2" charset="-52"/>
              <a:ea typeface="OffBit" pitchFamily="2" charset="-52"/>
              <a:cs typeface="OffBit" pitchFamily="2" charset="-52"/>
            </a:endParaRPr>
          </a:p>
        </p:txBody>
      </p:sp>
      <p:grpSp>
        <p:nvGrpSpPr>
          <p:cNvPr id="5891" name="Google Shape;5891;p36"/>
          <p:cNvGrpSpPr/>
          <p:nvPr/>
        </p:nvGrpSpPr>
        <p:grpSpPr>
          <a:xfrm rot="-5400000">
            <a:off x="4850483" y="644353"/>
            <a:ext cx="242781" cy="161857"/>
            <a:chOff x="2500050" y="3730175"/>
            <a:chExt cx="2619000" cy="1746025"/>
          </a:xfrm>
          <a:solidFill>
            <a:srgbClr val="FFC000"/>
          </a:solidFill>
        </p:grpSpPr>
        <p:sp>
          <p:nvSpPr>
            <p:cNvPr id="5892" name="Google Shape;5892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6" name="Google Shape;5896;p36"/>
          <p:cNvGrpSpPr/>
          <p:nvPr/>
        </p:nvGrpSpPr>
        <p:grpSpPr>
          <a:xfrm rot="5400000">
            <a:off x="8757988" y="628877"/>
            <a:ext cx="242781" cy="161857"/>
            <a:chOff x="2500050" y="3730175"/>
            <a:chExt cx="2619000" cy="1746025"/>
          </a:xfrm>
          <a:solidFill>
            <a:srgbClr val="FFC000"/>
          </a:solidFill>
        </p:grpSpPr>
        <p:sp>
          <p:nvSpPr>
            <p:cNvPr id="5897" name="Google Shape;5897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68F7F10-30C6-40ED-BA53-1C119CA86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24" y="-417031"/>
            <a:ext cx="4850323" cy="5666547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77154C29-DC57-4A01-9258-919E8C599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25" y="1838521"/>
            <a:ext cx="1698221" cy="94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679E-6 L 0.57621 0.028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02" y="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019FE8F-7702-41EB-9687-1ABE8ADB0D91}"/>
              </a:ext>
            </a:extLst>
          </p:cNvPr>
          <p:cNvCxnSpPr>
            <a:cxnSpLocks/>
          </p:cNvCxnSpPr>
          <p:nvPr/>
        </p:nvCxnSpPr>
        <p:spPr>
          <a:xfrm>
            <a:off x="1232452" y="-1013127"/>
            <a:ext cx="0" cy="38569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79F734B-D92E-44B4-AD9B-29D37F67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56" y="107705"/>
            <a:ext cx="8315465" cy="1941444"/>
          </a:xfrm>
        </p:spPr>
        <p:txBody>
          <a:bodyPr/>
          <a:lstStyle/>
          <a:p>
            <a:r>
              <a:rPr lang="ru-RU" sz="3200" b="1" dirty="0">
                <a:solidFill>
                  <a:srgbClr val="00B0F0"/>
                </a:solidFill>
                <a:latin typeface="MultiType Gamer Chess" panose="00000500000000000000" pitchFamily="50" charset="-52"/>
              </a:rPr>
              <a:t>Поэтому важно вести жесткий список ограничений области действия рейтинга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86D79D-FECB-45C9-A6F3-61C1A8B241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476" y="2468613"/>
            <a:ext cx="2320787" cy="2335066"/>
          </a:xfrm>
          <a:prstGeom prst="rect">
            <a:avLst/>
          </a:prstGeom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40240F22-59B4-4E32-B170-A56649D9A7FD}"/>
              </a:ext>
            </a:extLst>
          </p:cNvPr>
          <p:cNvSpPr/>
          <p:nvPr/>
        </p:nvSpPr>
        <p:spPr>
          <a:xfrm>
            <a:off x="-831295" y="-1633329"/>
            <a:ext cx="2246232" cy="2272747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165AC08-AB70-4713-B4C6-CEDA4E8CB78A}"/>
              </a:ext>
            </a:extLst>
          </p:cNvPr>
          <p:cNvSpPr/>
          <p:nvPr/>
        </p:nvSpPr>
        <p:spPr>
          <a:xfrm>
            <a:off x="-544715" y="-1298713"/>
            <a:ext cx="1719737" cy="1719470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CC8464E9-392C-490B-ABB0-6636F23998C0}"/>
              </a:ext>
            </a:extLst>
          </p:cNvPr>
          <p:cNvSpPr/>
          <p:nvPr/>
        </p:nvSpPr>
        <p:spPr>
          <a:xfrm>
            <a:off x="-172232" y="-914399"/>
            <a:ext cx="1110135" cy="1106556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8EBF0737-ED58-4954-ACF6-C04A9038A05F}"/>
              </a:ext>
            </a:extLst>
          </p:cNvPr>
          <p:cNvCxnSpPr>
            <a:cxnSpLocks/>
            <a:endCxn id="14" idx="4"/>
          </p:cNvCxnSpPr>
          <p:nvPr/>
        </p:nvCxnSpPr>
        <p:spPr>
          <a:xfrm>
            <a:off x="0" y="-438978"/>
            <a:ext cx="291821" cy="107839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3EFD05F-67C8-4FBC-B067-630285EF5A94}"/>
              </a:ext>
            </a:extLst>
          </p:cNvPr>
          <p:cNvCxnSpPr>
            <a:cxnSpLocks/>
          </p:cNvCxnSpPr>
          <p:nvPr/>
        </p:nvCxnSpPr>
        <p:spPr>
          <a:xfrm>
            <a:off x="-27352" y="-496956"/>
            <a:ext cx="125828" cy="112436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D4BAC53-2BE3-41D7-9277-E3627E1D77FF}"/>
              </a:ext>
            </a:extLst>
          </p:cNvPr>
          <p:cNvCxnSpPr>
            <a:cxnSpLocks/>
          </p:cNvCxnSpPr>
          <p:nvPr/>
        </p:nvCxnSpPr>
        <p:spPr>
          <a:xfrm>
            <a:off x="0" y="-439392"/>
            <a:ext cx="578401" cy="103408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2D76BE4-146E-4971-BC7A-5F0FB9CB4667}"/>
              </a:ext>
            </a:extLst>
          </p:cNvPr>
          <p:cNvCxnSpPr>
            <a:cxnSpLocks/>
          </p:cNvCxnSpPr>
          <p:nvPr/>
        </p:nvCxnSpPr>
        <p:spPr>
          <a:xfrm>
            <a:off x="-18541" y="-439392"/>
            <a:ext cx="864013" cy="9337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FF4E429D-CE53-4B67-BBB8-E11EC903DCC8}"/>
              </a:ext>
            </a:extLst>
          </p:cNvPr>
          <p:cNvCxnSpPr>
            <a:cxnSpLocks/>
            <a:endCxn id="14" idx="5"/>
          </p:cNvCxnSpPr>
          <p:nvPr/>
        </p:nvCxnSpPr>
        <p:spPr>
          <a:xfrm>
            <a:off x="-36829" y="-439392"/>
            <a:ext cx="1122813" cy="7459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B6EB40C5-F595-4E95-80CF-1BFD39E7D091}"/>
              </a:ext>
            </a:extLst>
          </p:cNvPr>
          <p:cNvCxnSpPr>
            <a:cxnSpLocks/>
          </p:cNvCxnSpPr>
          <p:nvPr/>
        </p:nvCxnSpPr>
        <p:spPr>
          <a:xfrm>
            <a:off x="-62685" y="-439392"/>
            <a:ext cx="1295137" cy="54709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бъект 2">
            <a:extLst>
              <a:ext uri="{FF2B5EF4-FFF2-40B4-BE49-F238E27FC236}">
                <a16:creationId xmlns:a16="http://schemas.microsoft.com/office/drawing/2014/main" id="{69B5BBB8-06AB-4B4B-BDE5-080C6A4B2B6E}"/>
              </a:ext>
            </a:extLst>
          </p:cNvPr>
          <p:cNvSpPr txBox="1">
            <a:spLocks/>
          </p:cNvSpPr>
          <p:nvPr/>
        </p:nvSpPr>
        <p:spPr>
          <a:xfrm>
            <a:off x="2708463" y="2049149"/>
            <a:ext cx="6022584" cy="443591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Определить группы сотрудников, участвующих в рейтинге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8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Определить метрики, по которым будет составляться рейтинг каждой из групп, а также метрики для формирования относительного рейтинга каждой команды. </a:t>
            </a: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8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457200" indent="-45720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В общий рейтинг команд можно вынести лишь темпы роста командных показателей во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41849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2.22222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17778 L -3.61111E-6 -0.427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949FAD-D879-44E7-A283-F06362460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76" y="-1149169"/>
            <a:ext cx="1926990" cy="1926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B04A4-A329-4D3C-82A1-2CCB905D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06" y="198777"/>
            <a:ext cx="8057076" cy="956653"/>
          </a:xfrm>
          <a:ln>
            <a:noFill/>
          </a:ln>
        </p:spPr>
        <p:txBody>
          <a:bodyPr/>
          <a:lstStyle/>
          <a:p>
            <a:r>
              <a:rPr lang="ru-RU" sz="3200" b="1" dirty="0">
                <a:latin typeface="MultiType Gamer Chess" panose="00000500000000000000" pitchFamily="50" charset="-52"/>
              </a:rPr>
              <a:t>Какие группы пользователей мы </a:t>
            </a:r>
            <a:r>
              <a:rPr lang="ru-RU" sz="3600" b="1" dirty="0">
                <a:latin typeface="MultiType Gamer Chess" panose="00000500000000000000" pitchFamily="50" charset="-52"/>
              </a:rPr>
              <a:t>выделили</a:t>
            </a:r>
            <a:endParaRPr lang="ru-RU" sz="3200" b="1" dirty="0">
              <a:latin typeface="MultiType Gamer Chess" panose="00000500000000000000" pitchFamily="50" charset="-52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331F36B-FFB1-4A17-A2E1-0CA060A6BEA9}"/>
              </a:ext>
            </a:extLst>
          </p:cNvPr>
          <p:cNvSpPr txBox="1">
            <a:spLocks/>
          </p:cNvSpPr>
          <p:nvPr/>
        </p:nvSpPr>
        <p:spPr>
          <a:xfrm>
            <a:off x="213995" y="1644693"/>
            <a:ext cx="5603799" cy="27750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Руководство</a:t>
            </a:r>
            <a:r>
              <a:rPr lang="en-US" sz="2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– </a:t>
            </a:r>
            <a:r>
              <a:rPr lang="ru-RU" sz="2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выбирает реалистичные и достижимые цели на временной промежуток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28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Команда – отвечает за его реализацию. </a:t>
            </a:r>
            <a:endParaRPr lang="ru-RU" sz="2800" b="1" i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A8695-3ABD-4FB4-8CB2-1856E0FBC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B8AC96"/>
              </a:clrFrom>
              <a:clrTo>
                <a:srgbClr val="B8AC9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0170" y="1924333"/>
            <a:ext cx="3279835" cy="32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5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73 0.19691 L -0.08923 0.18642 L -0.1467 0.21574 L -0.20955 0.20494 L -0.27048 0.23426 L -0.32917 0.22346 L -0.38993 0.25339 L -0.4493 0.24228 L -0.51024 0.27222 L -0.57292 0.26142 L -0.63021 0.29074 L -0.69305 0.28025 L -0.74983 0.30895 L -0.81233 0.29876 L -0.87344 0.3287 L -0.93298 0.31759 L -0.99375 0.34722 " pathEditMode="relative" rAng="10500000" ptsTypes="AAAAAAAAAAAAAAAAA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03" y="65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7E188D4-1AD8-4A0C-8116-73AFA758D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71C68"/>
              </a:clrFrom>
              <a:clrTo>
                <a:srgbClr val="871C68">
                  <a:alpha val="0"/>
                </a:srgbClr>
              </a:clrTo>
            </a:clrChange>
          </a:blip>
          <a:srcRect l="9751"/>
          <a:stretch/>
        </p:blipFill>
        <p:spPr>
          <a:xfrm>
            <a:off x="-1992292" y="788020"/>
            <a:ext cx="2965061" cy="3031257"/>
          </a:xfrm>
          <a:prstGeom prst="rect">
            <a:avLst/>
          </a:prstGeom>
        </p:spPr>
      </p:pic>
      <p:pic>
        <p:nvPicPr>
          <p:cNvPr id="9" name="Picture 2" descr="Download Pac Man Fire Gif - Pacman Pixel Png Gif - Full Size PNG Image -  PNGkit">
            <a:extLst>
              <a:ext uri="{FF2B5EF4-FFF2-40B4-BE49-F238E27FC236}">
                <a16:creationId xmlns:a16="http://schemas.microsoft.com/office/drawing/2014/main" id="{0C409980-44B3-47D5-B0C7-7AD608837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5622"/>
              </a:clrFrom>
              <a:clrTo>
                <a:srgbClr val="FE56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7"/>
          <a:stretch/>
        </p:blipFill>
        <p:spPr bwMode="auto">
          <a:xfrm>
            <a:off x="-363220" y="1608714"/>
            <a:ext cx="3634244" cy="339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6E821-264F-43B7-AA89-997B061814B5}"/>
              </a:ext>
            </a:extLst>
          </p:cNvPr>
          <p:cNvSpPr txBox="1"/>
          <p:nvPr/>
        </p:nvSpPr>
        <p:spPr>
          <a:xfrm>
            <a:off x="3694423" y="1085562"/>
            <a:ext cx="467019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Commitment Reliability </a:t>
            </a:r>
            <a:b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</a:br>
            <a:r>
              <a:rPr lang="en-US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(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Надежность выполнения обещаний) – тимлиды и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продакт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оунеры</a:t>
            </a:r>
            <a:endParaRPr lang="ru-RU" sz="12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2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Метрики девелоперов и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билдеров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продукта (</a:t>
            </a:r>
            <a:r>
              <a:rPr lang="en" sz="1200" b="1" i="0" u="none" strike="noStrike" dirty="0">
                <a:solidFill>
                  <a:schemeClr val="bg1"/>
                </a:solidFill>
                <a:effectLst/>
                <a:latin typeface="OffBit" pitchFamily="2" charset="-52"/>
                <a:ea typeface="OffBit" pitchFamily="2" charset="-52"/>
                <a:cs typeface="OffBit" pitchFamily="2" charset="-52"/>
              </a:rPr>
              <a:t>Health of CI/CD pipeline</a:t>
            </a:r>
            <a:r>
              <a:rPr lang="en-US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,</a:t>
            </a:r>
            <a:r>
              <a:rPr lang="en" sz="1200" b="1" i="0" u="none" strike="noStrike" dirty="0">
                <a:solidFill>
                  <a:schemeClr val="bg1"/>
                </a:solidFill>
                <a:effectLst/>
                <a:latin typeface="OffBit" pitchFamily="2" charset="-52"/>
                <a:ea typeface="OffBit" pitchFamily="2" charset="-52"/>
                <a:cs typeface="OffBit" pitchFamily="2" charset="-52"/>
              </a:rPr>
              <a:t> Number of Green builds per day/week, Unit Test Coverage</a:t>
            </a:r>
            <a:r>
              <a:rPr lang="ru-RU" sz="1200" b="1" i="0" u="none" strike="noStrike" dirty="0">
                <a:solidFill>
                  <a:schemeClr val="bg1"/>
                </a:solidFill>
                <a:effectLst/>
                <a:latin typeface="OffBit" pitchFamily="2" charset="-52"/>
                <a:ea typeface="OffBit" pitchFamily="2" charset="-52"/>
                <a:cs typeface="OffBit" pitchFamily="2" charset="-52"/>
              </a:rPr>
              <a:t> и т. д.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)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2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Командная оценка стабильности релизов  –  количество задач включенных в спринт, которые были выкинуты в последствии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2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Количество выполненных задач в </a:t>
            </a:r>
            <a:r>
              <a:rPr lang="en-US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Jira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. Их должна составлять одна и та же команда людей. Очки привязываются к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стори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-поинтам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ru-RU" sz="1200" b="1" dirty="0">
              <a:solidFill>
                <a:schemeClr val="bg1"/>
              </a:solidFill>
              <a:latin typeface="OffBit" pitchFamily="2" charset="-52"/>
              <a:ea typeface="OffBit" pitchFamily="2" charset="-52"/>
              <a:cs typeface="OffBit" pitchFamily="2" charset="-52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" sz="1200" b="1" i="0" u="none" strike="noStrike" dirty="0">
                <a:solidFill>
                  <a:schemeClr val="bg1"/>
                </a:solidFill>
                <a:effectLst/>
                <a:latin typeface="OffBit" pitchFamily="2" charset="-52"/>
                <a:ea typeface="OffBit" pitchFamily="2" charset="-52"/>
                <a:cs typeface="OffBit" pitchFamily="2" charset="-52"/>
              </a:rPr>
              <a:t>Product/Market Fit (PMF) </a:t>
            </a:r>
            <a:endParaRPr lang="ru-RU" sz="1200" b="1" i="0" u="none" strike="noStrike" dirty="0">
              <a:solidFill>
                <a:schemeClr val="bg1"/>
              </a:solidFill>
              <a:effectLst/>
              <a:latin typeface="OffBit" pitchFamily="2" charset="-52"/>
              <a:ea typeface="OffBit" pitchFamily="2" charset="-52"/>
              <a:cs typeface="OffBit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60643-293F-456E-A7C8-CCDE97EFCB84}"/>
              </a:ext>
            </a:extLst>
          </p:cNvPr>
          <p:cNvSpPr txBox="1"/>
          <p:nvPr/>
        </p:nvSpPr>
        <p:spPr>
          <a:xfrm>
            <a:off x="1102344" y="-58363"/>
            <a:ext cx="693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MultiType Gamer Chess" panose="00000500000000000000" pitchFamily="50" charset="-52"/>
              </a:rPr>
              <a:t>Какие метрики мы выделили</a:t>
            </a:r>
          </a:p>
        </p:txBody>
      </p:sp>
    </p:spTree>
    <p:extLst>
      <p:ext uri="{BB962C8B-B14F-4D97-AF65-F5344CB8AC3E}">
        <p14:creationId xmlns:p14="http://schemas.microsoft.com/office/powerpoint/2010/main" val="26593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61 -0.00586 L 0.32761 0.2441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483AFD-0A4C-4D1C-9376-41BA100387B6}"/>
              </a:ext>
            </a:extLst>
          </p:cNvPr>
          <p:cNvSpPr txBox="1"/>
          <p:nvPr/>
        </p:nvSpPr>
        <p:spPr>
          <a:xfrm>
            <a:off x="443060" y="84841"/>
            <a:ext cx="8031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/>
                </a:solidFill>
                <a:latin typeface="MultiType Gamer Chess" panose="00000500000000000000" pitchFamily="50" charset="-52"/>
              </a:rPr>
              <a:t>ЛОГИКА СИСТЕМЫ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AE776-867D-4B45-BEC6-5E891C207205}"/>
              </a:ext>
            </a:extLst>
          </p:cNvPr>
          <p:cNvSpPr txBox="1"/>
          <p:nvPr/>
        </p:nvSpPr>
        <p:spPr>
          <a:xfrm>
            <a:off x="273376" y="697583"/>
            <a:ext cx="7211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Система рейтинга для всех команд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Просмотр вклада каждого сотрудника в общий прогресс команды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Система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ачивок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за выполнение задач/улучшение результата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ИИ – маскот, который может делать прогнозы эффективности каждого сотрудника, подбадривать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Начисление монет, за которые потом можно будет купить что-то во внутреннем магазине компании. Монеты начисляются за выполнение задач, в зависимости от их сложности (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сторипоинты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)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Представление сложности задач в каких-то условных персонажах ( 1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сторипоинт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- гоблин, 2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сторипоинта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- </a:t>
            </a:r>
            <a:r>
              <a:rPr lang="ru-RU" sz="1200" b="1" dirty="0" err="1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пакмен</a:t>
            </a: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 и т.д.)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sz="1200" b="1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С некой периодичностью появляется кроссворд за решение которого начисляются монеты</a:t>
            </a:r>
          </a:p>
        </p:txBody>
      </p:sp>
    </p:spTree>
    <p:extLst>
      <p:ext uri="{BB962C8B-B14F-4D97-AF65-F5344CB8AC3E}">
        <p14:creationId xmlns:p14="http://schemas.microsoft.com/office/powerpoint/2010/main" val="318163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9CDFD2-BDFF-4C0B-B2EC-4C78052D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MultiType Gamer Chess" panose="00000500000000000000" pitchFamily="50" charset="-52"/>
              </a:rPr>
              <a:t>МАКЕТЫ </a:t>
            </a:r>
            <a:r>
              <a:rPr lang="en-US" sz="3200" dirty="0">
                <a:latin typeface="MultiType Gamer Chess" panose="00000500000000000000" pitchFamily="50" charset="-52"/>
              </a:rPr>
              <a:t>UI/UX</a:t>
            </a:r>
            <a:endParaRPr lang="ru-RU" sz="3200" dirty="0">
              <a:latin typeface="MultiType Gamer Chess" panose="00000500000000000000" pitchFamily="50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44186F-AAE8-4B9E-9BEC-255567481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9" y="1289715"/>
            <a:ext cx="3947936" cy="25640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E05E8B-3C56-49A7-828E-3A64071BD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447" y="1289715"/>
            <a:ext cx="3947936" cy="25640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C2B002-D231-4B57-ACE0-36B23593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441" y="2386830"/>
            <a:ext cx="321226" cy="1460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BB4A8E1-1C10-421E-BC61-2B0218FAA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641" y="2386830"/>
            <a:ext cx="332178" cy="15099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C0B1420-D7A1-4EEE-AB4B-4AB48432E45F}"/>
              </a:ext>
            </a:extLst>
          </p:cNvPr>
          <p:cNvSpPr/>
          <p:nvPr/>
        </p:nvSpPr>
        <p:spPr>
          <a:xfrm>
            <a:off x="5805377" y="1982972"/>
            <a:ext cx="871870" cy="244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00" dirty="0">
                <a:solidFill>
                  <a:schemeClr val="tx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Привет! Меня зовут Яша – твой виртуальный маскот!  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2BB9537-2E44-4E9F-8ABF-F9D38EBCA5E0}"/>
              </a:ext>
            </a:extLst>
          </p:cNvPr>
          <p:cNvSpPr/>
          <p:nvPr/>
        </p:nvSpPr>
        <p:spPr>
          <a:xfrm>
            <a:off x="393589" y="1624300"/>
            <a:ext cx="508884" cy="3489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B509545-FB6F-4F5F-BAD4-000F1E93CFF2}"/>
              </a:ext>
            </a:extLst>
          </p:cNvPr>
          <p:cNvSpPr/>
          <p:nvPr/>
        </p:nvSpPr>
        <p:spPr>
          <a:xfrm>
            <a:off x="5418227" y="1624300"/>
            <a:ext cx="282858" cy="25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9168151D-6788-45EC-9F5A-8F53B3DA1032}"/>
              </a:ext>
            </a:extLst>
          </p:cNvPr>
          <p:cNvSpPr/>
          <p:nvPr/>
        </p:nvSpPr>
        <p:spPr>
          <a:xfrm>
            <a:off x="548640" y="1681701"/>
            <a:ext cx="155050" cy="1397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733FAE5-53D1-45CB-8194-EC67C85DA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3" y="1467782"/>
            <a:ext cx="567587" cy="5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01FEBE9A-3706-4DB0-A9D1-268573E8EF99}"/>
              </a:ext>
            </a:extLst>
          </p:cNvPr>
          <p:cNvSpPr/>
          <p:nvPr/>
        </p:nvSpPr>
        <p:spPr>
          <a:xfrm>
            <a:off x="5462794" y="1679267"/>
            <a:ext cx="150239" cy="1375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 descr="Picture background">
            <a:extLst>
              <a:ext uri="{FF2B5EF4-FFF2-40B4-BE49-F238E27FC236}">
                <a16:creationId xmlns:a16="http://schemas.microsoft.com/office/drawing/2014/main" id="{87FE641A-3C44-4C3E-9AD7-B0AF92660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98" y="1484497"/>
            <a:ext cx="567587" cy="5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6880A1A-25B7-457E-BD10-5484E997A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1981">
            <a:off x="-1043485" y="3622254"/>
            <a:ext cx="2710370" cy="27501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6AE85A-9A6F-4FBD-95CC-4E45666B0D42}"/>
              </a:ext>
            </a:extLst>
          </p:cNvPr>
          <p:cNvSpPr txBox="1"/>
          <p:nvPr/>
        </p:nvSpPr>
        <p:spPr>
          <a:xfrm>
            <a:off x="1438651" y="4081933"/>
            <a:ext cx="626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Личные кабинеты</a:t>
            </a:r>
          </a:p>
        </p:txBody>
      </p:sp>
    </p:spTree>
    <p:extLst>
      <p:ext uri="{BB962C8B-B14F-4D97-AF65-F5344CB8AC3E}">
        <p14:creationId xmlns:p14="http://schemas.microsoft.com/office/powerpoint/2010/main" val="19317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93827E-6 L 0.95035 -0.9543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17" y="-47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9CDFD2-BDFF-4C0B-B2EC-4C78052D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MultiType Gamer Chess" panose="00000500000000000000" pitchFamily="50" charset="-52"/>
              </a:rPr>
              <a:t>МАКЕТЫ </a:t>
            </a:r>
            <a:r>
              <a:rPr lang="en-US" sz="3200" dirty="0">
                <a:latin typeface="MultiType Gamer Chess" panose="00000500000000000000" pitchFamily="50" charset="-52"/>
              </a:rPr>
              <a:t>UI/UX</a:t>
            </a:r>
            <a:endParaRPr lang="ru-RU" sz="3200" dirty="0">
              <a:latin typeface="MultiType Gamer Chess" panose="00000500000000000000" pitchFamily="50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95917F-B661-424D-B7AB-668E5C41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4" y="1273916"/>
            <a:ext cx="3996583" cy="259566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D44609-F879-49F6-8FFA-879DD06F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805" y="1273917"/>
            <a:ext cx="3996583" cy="259566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BD707C-A123-4BAC-A0E1-E03563450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57" y="2625478"/>
            <a:ext cx="211789" cy="962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4D875C-E724-491B-BB68-6C4EADAF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062" y="2280974"/>
            <a:ext cx="118563" cy="5389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636F1C7-2D1D-4D3C-A630-0E04CC7117A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520" y="2703033"/>
            <a:ext cx="92886" cy="830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C44DAA-5680-4007-B7DF-9A9DFCB9AE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8520" y="2184575"/>
            <a:ext cx="92886" cy="83026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56812D5-B962-4E6E-B701-B0C8C6B9001D}"/>
              </a:ext>
            </a:extLst>
          </p:cNvPr>
          <p:cNvSpPr/>
          <p:nvPr/>
        </p:nvSpPr>
        <p:spPr>
          <a:xfrm>
            <a:off x="602166" y="1613210"/>
            <a:ext cx="401444" cy="282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EABCA29-1024-410B-8854-B961883E1A53}"/>
              </a:ext>
            </a:extLst>
          </p:cNvPr>
          <p:cNvSpPr/>
          <p:nvPr/>
        </p:nvSpPr>
        <p:spPr>
          <a:xfrm>
            <a:off x="5272903" y="1602058"/>
            <a:ext cx="401444" cy="282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8175C26-E6D3-48E6-B797-6AC826E015E6}"/>
              </a:ext>
            </a:extLst>
          </p:cNvPr>
          <p:cNvSpPr/>
          <p:nvPr/>
        </p:nvSpPr>
        <p:spPr>
          <a:xfrm>
            <a:off x="602166" y="1654096"/>
            <a:ext cx="211789" cy="1784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B9356B7-05DF-4561-A083-790891C43226}"/>
              </a:ext>
            </a:extLst>
          </p:cNvPr>
          <p:cNvSpPr/>
          <p:nvPr/>
        </p:nvSpPr>
        <p:spPr>
          <a:xfrm>
            <a:off x="5288589" y="1650377"/>
            <a:ext cx="211789" cy="1784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icture 2" descr="Picture background">
            <a:extLst>
              <a:ext uri="{FF2B5EF4-FFF2-40B4-BE49-F238E27FC236}">
                <a16:creationId xmlns:a16="http://schemas.microsoft.com/office/drawing/2014/main" id="{3F0A8F50-DDD8-465F-92EB-B4627605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2" y="1447906"/>
            <a:ext cx="648634" cy="64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icture background">
            <a:extLst>
              <a:ext uri="{FF2B5EF4-FFF2-40B4-BE49-F238E27FC236}">
                <a16:creationId xmlns:a16="http://schemas.microsoft.com/office/drawing/2014/main" id="{EE5FD779-2398-4D91-9633-682A3E3B0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05" y="1428044"/>
            <a:ext cx="648634" cy="64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624959-C114-4B63-B430-F11E1068A3A8}"/>
              </a:ext>
            </a:extLst>
          </p:cNvPr>
          <p:cNvSpPr txBox="1"/>
          <p:nvPr/>
        </p:nvSpPr>
        <p:spPr>
          <a:xfrm>
            <a:off x="1438651" y="4023708"/>
            <a:ext cx="6266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Отображение рабочих задач и результата их «закрытия»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E882472-4F16-4DAE-8443-7489B6ABDB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0061">
            <a:off x="7615157" y="-1227527"/>
            <a:ext cx="2710370" cy="27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04 -0.0287 L -0.99965 0.9367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3" y="4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9CDFD2-BDFF-4C0B-B2EC-4C78052D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latin typeface="MultiType Gamer Chess" panose="00000500000000000000" pitchFamily="50" charset="-52"/>
              </a:rPr>
              <a:t>МАКЕТЫ </a:t>
            </a:r>
            <a:r>
              <a:rPr lang="en-US" sz="3200" dirty="0">
                <a:latin typeface="MultiType Gamer Chess" panose="00000500000000000000" pitchFamily="50" charset="-52"/>
              </a:rPr>
              <a:t>UI/UX</a:t>
            </a:r>
            <a:endParaRPr lang="ru-RU" sz="3200" dirty="0">
              <a:latin typeface="MultiType Gamer Chess" panose="00000500000000000000" pitchFamily="50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C0ECF4-65DA-47E4-8DB6-693ED853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9" y="1246071"/>
            <a:ext cx="4082330" cy="26513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257B52-84EC-486E-A776-B777E4A2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42" y="1246071"/>
            <a:ext cx="4082330" cy="26513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15E78A-9DE2-42A9-84E3-00AC82276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3" y="2620003"/>
            <a:ext cx="272285" cy="12376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B5D5BC9-5766-400D-B9D9-FE069B575BBC}"/>
              </a:ext>
            </a:extLst>
          </p:cNvPr>
          <p:cNvSpPr/>
          <p:nvPr/>
        </p:nvSpPr>
        <p:spPr>
          <a:xfrm>
            <a:off x="550253" y="1650540"/>
            <a:ext cx="401444" cy="282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609BF55-1AC3-4DA9-A320-2D7922B81A21}"/>
              </a:ext>
            </a:extLst>
          </p:cNvPr>
          <p:cNvSpPr/>
          <p:nvPr/>
        </p:nvSpPr>
        <p:spPr>
          <a:xfrm>
            <a:off x="5292424" y="1650539"/>
            <a:ext cx="401444" cy="282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613D34A-818C-487C-BF95-3036FA60DECD}"/>
              </a:ext>
            </a:extLst>
          </p:cNvPr>
          <p:cNvSpPr/>
          <p:nvPr/>
        </p:nvSpPr>
        <p:spPr>
          <a:xfrm>
            <a:off x="602166" y="1654096"/>
            <a:ext cx="211789" cy="1784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4E0F04D-BFAA-4EA9-8308-14D2928326F9}"/>
              </a:ext>
            </a:extLst>
          </p:cNvPr>
          <p:cNvSpPr/>
          <p:nvPr/>
        </p:nvSpPr>
        <p:spPr>
          <a:xfrm>
            <a:off x="5281357" y="1650539"/>
            <a:ext cx="211789" cy="1784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2" descr="Picture background">
            <a:extLst>
              <a:ext uri="{FF2B5EF4-FFF2-40B4-BE49-F238E27FC236}">
                <a16:creationId xmlns:a16="http://schemas.microsoft.com/office/drawing/2014/main" id="{94B6FB0A-49A7-4619-8C16-663AA958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2" y="1447906"/>
            <a:ext cx="648634" cy="64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563897AF-B968-47E0-9B0B-9175A775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60" y="1447906"/>
            <a:ext cx="648634" cy="64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FC1610-0E6B-4172-A9E7-5A7A9880740D}"/>
              </a:ext>
            </a:extLst>
          </p:cNvPr>
          <p:cNvSpPr txBox="1"/>
          <p:nvPr/>
        </p:nvSpPr>
        <p:spPr>
          <a:xfrm>
            <a:off x="1438651" y="4081933"/>
            <a:ext cx="62666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OffBit" pitchFamily="2" charset="-52"/>
                <a:ea typeface="OffBit" pitchFamily="2" charset="-52"/>
                <a:cs typeface="OffBit" pitchFamily="2" charset="-52"/>
              </a:rPr>
              <a:t>Просмотр достижений и магазина с игровой валютой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2F46009-4289-4A0E-84ED-871E9EBFF7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7100">
            <a:off x="-1960030" y="-1662366"/>
            <a:ext cx="2710370" cy="27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55 0.00771 L 0.08455 0.00802 C 0.12066 0.03179 0.07153 0.0003 0.11372 0.02191 C 0.13212 0.03148 0.18907 0.0645 0.21129 0.07685 L 0.24306 0.09413 C 0.25573 0.10123 0.26962 0.10802 0.28125 0.12037 C 0.28559 0.125 0.28976 0.13117 0.29341 0.13765 C 0.30955 0.16635 0.32257 0.24259 0.32674 0.25895 C 0.32987 0.2716 0.33646 0.2966 0.33646 0.29691 C 0.33889 0.32129 0.34202 0.34567 0.34375 0.37037 C 0.34827 0.43086 0.35278 0.51605 0.36407 0.57407 C 0.37171 0.61327 0.38264 0.65 0.39341 0.68672 C 0.39879 0.70524 0.40608 0.72129 0.41216 0.73888 C 0.41493 0.74691 0.42223 0.77345 0.42674 0.78364 C 0.43108 0.79351 0.43594 0.79938 0.44219 0.80524 C 0.44549 0.80864 0.44896 0.81265 0.45278 0.81388 C 0.45782 0.81605 0.48368 0.8179 0.49011 0.81851 C 0.49393 0.81635 0.49757 0.81388 0.50157 0.81265 C 0.50521 0.81142 0.50903 0.81111 0.51285 0.81111 C 0.52813 0.81142 0.54323 0.81296 0.55834 0.81388 C 0.56684 0.81111 0.57553 0.8108 0.58368 0.80524 C 0.58681 0.80308 0.58872 0.79691 0.59098 0.79228 C 0.59514 0.78364 0.59914 0.77407 0.60313 0.76481 C 0.60556 0.75926 0.60816 0.7537 0.61042 0.74753 C 0.62639 0.70432 0.61962 0.72253 0.63073 0.69259 C 0.63299 0.68672 0.63507 0.68117 0.63733 0.6753 C 0.63976 0.66851 0.64184 0.66142 0.64462 0.65493 C 0.64844 0.64598 0.65243 0.63703 0.65591 0.62746 C 0.65816 0.6216 0.65973 0.61481 0.66164 0.60895 C 0.66337 0.60339 0.66563 0.59845 0.66737 0.5929 C 0.67066 0.5824 0.67379 0.5716 0.67709 0.56111 L 0.68195 0.54506 C 0.68368 0.53981 0.68559 0.53487 0.68681 0.52932 C 0.68924 0.51882 0.69132 0.50771 0.6941 0.49753 C 0.69601 0.49105 0.69844 0.48302 0.69983 0.47592 C 0.70053 0.47253 0.7007 0.46882 0.70157 0.46574 C 0.70226 0.46265 0.70382 0.46018 0.70469 0.45709 C 0.70539 0.45463 0.70573 0.45216 0.70643 0.44969 C 0.70712 0.44691 0.70816 0.44413 0.70886 0.44105 C 0.7099 0.43642 0.71077 0.43148 0.71198 0.42654 C 0.7132 0.42222 0.71493 0.41821 0.71615 0.41358 C 0.71754 0.40833 0.71875 0.40308 0.72014 0.39784 C 0.72309 0.38765 0.72639 0.37777 0.72917 0.36728 C 0.73316 0.35216 0.7375 0.33703 0.74046 0.32129 C 0.74184 0.31419 0.74184 0.31265 0.74375 0.30679 C 0.74584 0.3003 0.74584 0.30216 0.74948 0.29506 C 0.75278 0.28858 0.75556 0.28086 0.75921 0.275 C 0.76424 0.26697 0.77032 0.25617 0.77622 0.2503 C 0.78282 0.24382 0.78941 0.23642 0.79653 0.23302 C 0.80886 0.22716 0.81823 0.22222 0.8316 0.21851 C 0.84584 0.2145 0.87466 0.20833 0.87466 0.20864 L 0.98351 0.20987 C 0.99115 0.21018 0.99879 0.21296 1.00643 0.21419 C 1.00955 0.21481 1.01285 0.21512 1.01615 0.21574 C 1.01875 0.21666 1.02153 0.2179 1.02431 0.21851 C 1.03073 0.22037 1.03733 0.22098 1.04375 0.22284 C 1.06077 0.22839 1.08212 0.23796 1.09896 0.24598 C 1.11806 0.25524 1.11285 0.25092 1.12188 0.25895 L 1.11528 0.1753 " pathEditMode="relative" rAng="0" ptsTypes="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58" y="40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Purple Variant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8FF66"/>
      </a:accent1>
      <a:accent2>
        <a:srgbClr val="67C91B"/>
      </a:accent2>
      <a:accent3>
        <a:srgbClr val="ACF132"/>
      </a:accent3>
      <a:accent4>
        <a:srgbClr val="C6FF99"/>
      </a:accent4>
      <a:accent5>
        <a:srgbClr val="00BF20"/>
      </a:accent5>
      <a:accent6>
        <a:srgbClr val="871C68"/>
      </a:accent6>
      <a:hlink>
        <a:srgbClr val="B8FF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453</Words>
  <Application>Microsoft Office PowerPoint</Application>
  <PresentationFormat>Экран (16:9)</PresentationFormat>
  <Paragraphs>58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Lato</vt:lpstr>
      <vt:lpstr>Advent Pro Medium</vt:lpstr>
      <vt:lpstr>Lato Black</vt:lpstr>
      <vt:lpstr>MultiType Gamer Chess</vt:lpstr>
      <vt:lpstr>OffBit</vt:lpstr>
      <vt:lpstr>Orbitron ExtraBold</vt:lpstr>
      <vt:lpstr>Wingdings</vt:lpstr>
      <vt:lpstr>Retro Video Games Newsletter Purple Variant by Slidesgo</vt:lpstr>
      <vt:lpstr>Кейс «ГЕЙМИФИКАЦИЯ»</vt:lpstr>
      <vt:lpstr>Минусы подхода геймификации</vt:lpstr>
      <vt:lpstr>Поэтому важно вести жесткий список ограничений области действия рейтинга</vt:lpstr>
      <vt:lpstr>Какие группы пользователей мы выделили</vt:lpstr>
      <vt:lpstr>Презентация PowerPoint</vt:lpstr>
      <vt:lpstr>Презентация PowerPoint</vt:lpstr>
      <vt:lpstr>МАКЕТЫ UI/UX</vt:lpstr>
      <vt:lpstr>МАКЕТЫ UI/UX</vt:lpstr>
      <vt:lpstr>МАКЕТЫ UI/UX</vt:lpstr>
      <vt:lpstr>МАКЕТЫ UI/UX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Anastasiya Butrina</dc:creator>
  <cp:lastModifiedBy>Anastasiya Butrina</cp:lastModifiedBy>
  <cp:revision>23</cp:revision>
  <dcterms:modified xsi:type="dcterms:W3CDTF">2024-10-02T19:57:38Z</dcterms:modified>
</cp:coreProperties>
</file>